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21"/>
  </p:notesMasterIdLst>
  <p:sldIdLst>
    <p:sldId id="256" r:id="rId2"/>
    <p:sldId id="257" r:id="rId3"/>
    <p:sldId id="271" r:id="rId4"/>
    <p:sldId id="272" r:id="rId5"/>
    <p:sldId id="263" r:id="rId6"/>
    <p:sldId id="274" r:id="rId7"/>
    <p:sldId id="258" r:id="rId8"/>
    <p:sldId id="273" r:id="rId9"/>
    <p:sldId id="262" r:id="rId10"/>
    <p:sldId id="270" r:id="rId11"/>
    <p:sldId id="269" r:id="rId12"/>
    <p:sldId id="260" r:id="rId13"/>
    <p:sldId id="264" r:id="rId14"/>
    <p:sldId id="265" r:id="rId15"/>
    <p:sldId id="266" r:id="rId16"/>
    <p:sldId id="267" r:id="rId17"/>
    <p:sldId id="268" r:id="rId18"/>
    <p:sldId id="275" r:id="rId19"/>
    <p:sldId id="261" r:id="rId2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34BEFD-EF6E-074B-966E-92BC39F674E4}">
          <p14:sldIdLst>
            <p14:sldId id="256"/>
            <p14:sldId id="257"/>
            <p14:sldId id="271"/>
            <p14:sldId id="272"/>
            <p14:sldId id="263"/>
            <p14:sldId id="274"/>
            <p14:sldId id="258"/>
            <p14:sldId id="273"/>
          </p14:sldIdLst>
        </p14:section>
        <p14:section name="Untitled Section" id="{75575FFF-02DD-F34D-807B-891E9914D48A}">
          <p14:sldIdLst>
            <p14:sldId id="262"/>
            <p14:sldId id="270"/>
            <p14:sldId id="269"/>
            <p14:sldId id="260"/>
            <p14:sldId id="264"/>
            <p14:sldId id="265"/>
            <p14:sldId id="266"/>
            <p14:sldId id="267"/>
            <p14:sldId id="268"/>
            <p14:sldId id="27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A65"/>
    <a:srgbClr val="60DEC3"/>
    <a:srgbClr val="3592D7"/>
    <a:srgbClr val="B7E7A1"/>
    <a:srgbClr val="2EB5CB"/>
    <a:srgbClr val="DEC07D"/>
    <a:srgbClr val="E77951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7B4C60-CA8F-0247-A6A8-4E48989DD3A4}" v="206" dt="2022-10-07T09:02:34.277"/>
    <p1510:client id="{9C5AF482-E519-F04D-8686-3B1234BCD29F}" v="779" dt="2022-10-07T09:25:45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21"/>
    <p:restoredTop sz="94675"/>
  </p:normalViewPr>
  <p:slideViewPr>
    <p:cSldViewPr snapToGrid="0" snapToObjects="1">
      <p:cViewPr>
        <p:scale>
          <a:sx n="130" d="100"/>
          <a:sy n="130" d="100"/>
        </p:scale>
        <p:origin x="228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F1682-C4F5-9D4D-B0D5-9BB3964C5C0E}" type="datetimeFigureOut">
              <a:rPr lang="en-CH" smtClean="0"/>
              <a:t>07.10.22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6D841-7258-C54C-B9C6-EE801446B01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5142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8404C"/>
                </a:solidFill>
                <a:effectLst/>
                <a:latin typeface="lato" panose="020F0502020204030204" pitchFamily="34" charset="0"/>
              </a:rPr>
              <a:t>(grade IV astrocytoma) and unfortunately the most common form of primary brain tumor among adults; glioblastoma is also called glioblastoma multiforme and is brain cancer.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841-7258-C54C-B9C6-EE801446B01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559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Recurrent cytogenetic aberrations in medulloblastoma specimens essentially resulting in the net loss of one copy of the chromosome 17 p-arm and a net gain of one copy of the q-arm, is a signature event in medulloblastoma, found in up to 50 % of patient samples. </a:t>
            </a:r>
          </a:p>
          <a:p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Interestingly, </a:t>
            </a:r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8q gain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 is one of the most frequent cytogenetic abnormalities of </a:t>
            </a:r>
            <a:r>
              <a:rPr lang="en-US" b="1" i="0">
                <a:solidFill>
                  <a:srgbClr val="C9D1D9"/>
                </a:solidFill>
                <a:effectLst/>
                <a:latin typeface="-apple-system"/>
              </a:rPr>
              <a:t>diffuse astrocytoma</a:t>
            </a:r>
            <a:r>
              <a:rPr lang="en-US" b="0" i="0">
                <a:solidFill>
                  <a:srgbClr val="C9D1D9"/>
                </a:solidFill>
                <a:effectLst/>
                <a:latin typeface="-apple-system"/>
              </a:rPr>
              <a:t>.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841-7258-C54C-B9C6-EE801446B01D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0822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Historically, amplification of MYC has been recognized as a marker of poor patient outcome, often occurring in patients with a particularly aggressive form of the disease.</a:t>
            </a:r>
          </a:p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Several studies have investigated the spectrum of copy number aberrations in 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Pediatric High-Grade Gliomas (</a:t>
            </a:r>
            <a:r>
              <a:rPr lang="en-US" b="1" i="0" dirty="0" err="1">
                <a:solidFill>
                  <a:srgbClr val="C9D1D9"/>
                </a:solidFill>
                <a:effectLst/>
                <a:latin typeface="-apple-system"/>
              </a:rPr>
              <a:t>pHGGs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)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. Copy number changes in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pHGGs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: Focal gains have been reported in, 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MYC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,. </a:t>
            </a:r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Most common homozygous focal loss was at CDKN2A/CDKN2B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.</a:t>
            </a:r>
          </a:p>
          <a:p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(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Pediatric high-grade gliomas (</a:t>
            </a:r>
            <a:r>
              <a:rPr lang="en-US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pHGG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) are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leading cause of cancer-related death in children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841-7258-C54C-B9C6-EE801446B01D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6792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D2E3-88AA-3028-9442-3B40DD5B5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5F04-3575-64D5-A86A-01F6106AB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67755-86FA-01D9-114B-CE8F7F07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068D-84A3-3417-16A1-1630544C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BD3B4-39FC-D745-2B7D-36428D77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0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0921-A10C-69AE-092F-C3A5FD06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ED2D4-9348-CE18-7363-1547BEEE7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B626-0914-C152-F11D-99A0E6B3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50274-3E81-FAA8-9A62-2F227186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9F60B-AEC2-D5BB-E3A6-E0819E98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5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0B4E2-8861-5861-B5FD-2D0722C05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561B8-18DD-904B-F432-CD0B49F7D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0BE52-EB1A-8F8C-9AD1-7A72CCA2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074A-1C31-0CC0-A437-FC313567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ECAF6-87BA-1161-D1A7-3AB7E6FF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6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E655-EAEF-E730-2D7E-A622B840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EF1A-1D0E-F070-A67E-4477B7D3B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AC0EC-0250-AFE5-4405-5E88C038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DD928-78EA-3E49-AFDE-876EB8AA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833A-D981-05B0-AB1D-2F3D3241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A13D05-51DC-2245-9F7A-FA74D5A1D8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0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0338-3345-012C-69CB-D8E8046B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B59CA-8EA3-EE4C-DD11-83236A83F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F3B81-90E0-3D82-4AE8-B2D07630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D0FB-FB16-4E64-46FE-FF01CDC8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25FD3-A277-8295-73A9-F847ADF3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19AB-C535-476D-3B6A-335A554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EE5F-8B14-0FFC-9616-16A9E7D1C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3AC75-20EB-FB2D-61B9-5E1CC5590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1301-AE2C-3CB8-FC17-7DA40DF9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3C79-5BA4-72B1-D292-AA1750C8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1C5E0-737F-25F2-82B6-A9570BBB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7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6588-3E34-A008-EB05-D3BC9EA1F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E29EF-DBAF-8111-52C4-A26C875C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7901C-2869-80DA-F7AA-59C5B2794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905F2-AD5B-0741-3D34-AE28EE52D6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4E491-7CAC-3474-19C7-88A28CF21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7256D-7722-01DC-A62E-77B9FD87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54E10-B7CE-2256-88DF-78963F71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B8391-785D-DC52-36E9-F28D8BB9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3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FD86-4C1C-78D0-8E9E-CA89A85D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3A8CA-D43C-FC9A-D952-F1FD807F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CC8D7-7F54-3B30-64F3-29B4CD5E9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9033-8753-AAA8-70C8-0A27A7B1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A4001-E6B9-40A3-9A4D-717C393B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3D49E-7769-3D26-45FA-41DAD6FE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963D-13A0-4EA7-99C7-53B398E4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1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EDD6-54BD-A5A4-3459-3103F92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E39C9-6681-C666-3AEC-11B934E2F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52323-B9BB-F745-06CE-184771468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3D39B-237C-C17F-FFCD-B1F055EA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9EE3A-00CD-E03E-8D32-372A4F98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28EE5-491B-89F7-C1B9-0A5B167F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F5C2-3414-E08B-8375-929B2967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73B50-1060-8CD8-83AB-1286F3E9B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40770-EEFE-344A-EEAB-FC00D81B9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1F8F9-0E7F-D5FA-6CAF-8284D482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AD031-14C0-E4EF-8D22-6FBF6B9D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296FA-434E-89B4-B13E-42769C79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80CBF-411B-093D-253A-7D582F44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DF144-963E-E413-7D50-6291D546B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C2DD1-0AE9-F3A1-C196-464FD98A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EE92-7CAE-5563-C914-A39A3CBB6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445E8-41F3-9DFA-87AE-D113565F3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8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ogenetix.org/cgi/PGX/cgi/collationPlots.cgi?datasetIds=progenetix&amp;id=NCIT:C3268" TargetMode="External"/><Relationship Id="rId7" Type="http://schemas.openxmlformats.org/officeDocument/2006/relationships/hyperlink" Target="https://www.aaroncohen-gadol.com/patients/glioma/glioma-what-the-patient-needs-to-know" TargetMode="External"/><Relationship Id="rId2" Type="http://schemas.openxmlformats.org/officeDocument/2006/relationships/hyperlink" Target="https://utswmed.org/conditions-treatments/nervous-system-tum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ademic.oup.com/jnen/article/61/3/215/2609899?login=false" TargetMode="External"/><Relationship Id="rId5" Type="http://schemas.openxmlformats.org/officeDocument/2006/relationships/hyperlink" Target="https://www.mayoclinic.org/diseases-conditions/medulloblastoma/cdc-20363524" TargetMode="External"/><Relationship Id="rId4" Type="http://schemas.openxmlformats.org/officeDocument/2006/relationships/hyperlink" Target="https://www.mayoclinic.org/diseases-conditions/glioblastoma/cdc-2035014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Neuron system in yellow and light blue">
            <a:extLst>
              <a:ext uri="{FF2B5EF4-FFF2-40B4-BE49-F238E27FC236}">
                <a16:creationId xmlns:a16="http://schemas.microsoft.com/office/drawing/2014/main" id="{DEB425B1-08F6-6383-BFAE-AAB5E8BDF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46" b="105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C20C8-832A-566C-79C9-B77485E9BB7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1" y="573088"/>
            <a:ext cx="11225719" cy="1733550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CH" sz="6000" dirty="0">
                <a:solidFill>
                  <a:srgbClr val="FFFFFF"/>
                </a:solidFill>
              </a:rPr>
              <a:t>	Nervous system neoplasm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BEA61-4A98-CA4E-851E-2FD28AD1604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366963"/>
            <a:ext cx="9289915" cy="765175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CH" sz="3000" dirty="0">
                <a:solidFill>
                  <a:srgbClr val="FFFFFF"/>
                </a:solidFill>
              </a:rPr>
              <a:t>	A presentation by Michelle Gull and Lena Schneider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6CA8-67B1-D1CB-DB13-3F5814BA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chemeClr val="bg1"/>
                </a:solidFill>
              </a:rPr>
              <a:t>2022-10-06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3226F-52AB-0B6E-AC92-5F408EE5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439BE-0965-886C-4871-271A2D48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2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F743E5-1BD3-B2BF-9302-40A8BBC8AAF9}"/>
              </a:ext>
            </a:extLst>
          </p:cNvPr>
          <p:cNvSpPr txBox="1"/>
          <p:nvPr/>
        </p:nvSpPr>
        <p:spPr>
          <a:xfrm>
            <a:off x="8896547" y="1920750"/>
            <a:ext cx="2743200" cy="3829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Ependymoma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Glioblastoma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Medulloblastoma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Neuroblastoma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Oligodendroglioma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Primitive Neroectodermal Tumor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1100" dirty="0"/>
              <a:t>Malignant Peripheral Nerve Sheath Tumor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Mixed Glioma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Malignant Glioma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Desmoplastic/Nodular Medulloblastoma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Atypical Chorid Plexus Papilloma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CNS Ebryonal Tumor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Astrocytoma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CH" sz="1200" dirty="0"/>
              <a:t>Large Cell Medulloblastoma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AE491-EEAD-4E94-FA55-D646F45D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5536" cy="1325563"/>
          </a:xfrm>
        </p:spPr>
        <p:txBody>
          <a:bodyPr/>
          <a:lstStyle/>
          <a:p>
            <a:r>
              <a:rPr lang="en-CH" dirty="0"/>
              <a:t>Kaplan Meier: </a:t>
            </a:r>
            <a:r>
              <a:rPr lang="en-CH" b="0" dirty="0"/>
              <a:t>Survival based on Tumor Type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7E6065C-08FC-F2F8-2E8F-674561A87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699" y="1852646"/>
            <a:ext cx="6567714" cy="4485681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2EEEA2C-61CB-133A-9B3F-0A8451304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8" t="2424" r="4851" b="2743"/>
          <a:stretch/>
        </p:blipFill>
        <p:spPr>
          <a:xfrm>
            <a:off x="7491799" y="2017359"/>
            <a:ext cx="1482022" cy="3664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9D03B-B472-5016-2DC1-DA831F8FF33E}"/>
              </a:ext>
            </a:extLst>
          </p:cNvPr>
          <p:cNvSpPr txBox="1"/>
          <p:nvPr/>
        </p:nvSpPr>
        <p:spPr>
          <a:xfrm>
            <a:off x="6323261" y="2017359"/>
            <a:ext cx="872355" cy="432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H" dirty="0"/>
              <a:t>            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96429-5B51-A076-CBB1-852A1EA0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B79B6-3001-168A-B042-0D56A4E8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BDAC-CDA1-69A5-FC7F-33FF7A02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721A9-5F12-AEA9-9069-44F3EFA8C54A}"/>
              </a:ext>
            </a:extLst>
          </p:cNvPr>
          <p:cNvSpPr txBox="1"/>
          <p:nvPr/>
        </p:nvSpPr>
        <p:spPr>
          <a:xfrm>
            <a:off x="3647663" y="1632750"/>
            <a:ext cx="1225785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sz="1200" dirty="0"/>
              <a:t>Survival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674F0-7482-8322-68ED-304336045B6C}"/>
              </a:ext>
            </a:extLst>
          </p:cNvPr>
          <p:cNvSpPr txBox="1"/>
          <p:nvPr/>
        </p:nvSpPr>
        <p:spPr>
          <a:xfrm rot="16200000">
            <a:off x="382209" y="3711205"/>
            <a:ext cx="1188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Survival fraction</a:t>
            </a:r>
          </a:p>
        </p:txBody>
      </p:sp>
    </p:spTree>
    <p:extLst>
      <p:ext uri="{BB962C8B-B14F-4D97-AF65-F5344CB8AC3E}">
        <p14:creationId xmlns:p14="http://schemas.microsoft.com/office/powerpoint/2010/main" val="262560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A215-25B9-46DB-97F6-D6F48FA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Kaplan Meier Plot: </a:t>
            </a:r>
            <a:r>
              <a:rPr lang="en-CH" b="0" dirty="0"/>
              <a:t>Survival based on sex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75E466A-1F2E-AF03-E850-B8A14B0AB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879" y="1825625"/>
            <a:ext cx="736024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3656-749C-1059-53EA-749D0973A2F6}"/>
              </a:ext>
            </a:extLst>
          </p:cNvPr>
          <p:cNvSpPr txBox="1"/>
          <p:nvPr/>
        </p:nvSpPr>
        <p:spPr>
          <a:xfrm>
            <a:off x="5483106" y="1552188"/>
            <a:ext cx="1225785" cy="28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sz="1200" dirty="0"/>
              <a:t>Survival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CE332-889F-924E-508E-8D9AE789D412}"/>
              </a:ext>
            </a:extLst>
          </p:cNvPr>
          <p:cNvSpPr txBox="1"/>
          <p:nvPr/>
        </p:nvSpPr>
        <p:spPr>
          <a:xfrm>
            <a:off x="5746384" y="6173400"/>
            <a:ext cx="1303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</a:t>
            </a:r>
            <a:r>
              <a:rPr lang="en-CH" sz="1200" dirty="0"/>
              <a:t>imeline (months)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3B1C4-4772-893D-A6D6-3C4D8B21DEC4}"/>
              </a:ext>
            </a:extLst>
          </p:cNvPr>
          <p:cNvSpPr txBox="1"/>
          <p:nvPr/>
        </p:nvSpPr>
        <p:spPr>
          <a:xfrm rot="16200000">
            <a:off x="1682890" y="3862794"/>
            <a:ext cx="1188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Survival fraction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67C52-C2E6-DE1A-3B44-616828E4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B0FC-D480-5A77-A918-C3F3469A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A764F-FE75-31C9-F9C1-2B9C9C6F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53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C6C6-286D-98D5-D110-4D2C549A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Kaplan Meier Plot: </a:t>
            </a:r>
            <a:r>
              <a:rPr lang="en-CH" b="0" dirty="0"/>
              <a:t>Survival based on gene</a:t>
            </a:r>
            <a:r>
              <a:rPr lang="en-CH" dirty="0"/>
              <a:t> 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E950F1A-3E6F-0454-A62E-D89C7191F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9473" y="1825625"/>
            <a:ext cx="7433054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8112C-6EAE-10E6-E776-142F77E8DA2F}"/>
              </a:ext>
            </a:extLst>
          </p:cNvPr>
          <p:cNvSpPr txBox="1"/>
          <p:nvPr/>
        </p:nvSpPr>
        <p:spPr>
          <a:xfrm>
            <a:off x="5483106" y="1552188"/>
            <a:ext cx="1225785" cy="3240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H" sz="1200" dirty="0"/>
              <a:t>Survival function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26F09-0BD8-29B8-7762-8F86C8098C6B}"/>
              </a:ext>
            </a:extLst>
          </p:cNvPr>
          <p:cNvSpPr txBox="1"/>
          <p:nvPr/>
        </p:nvSpPr>
        <p:spPr>
          <a:xfrm>
            <a:off x="5746384" y="6173400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timeline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F0347-BF82-982A-E437-2C464010AB5F}"/>
              </a:ext>
            </a:extLst>
          </p:cNvPr>
          <p:cNvSpPr txBox="1"/>
          <p:nvPr/>
        </p:nvSpPr>
        <p:spPr>
          <a:xfrm rot="16200000">
            <a:off x="1646484" y="3290501"/>
            <a:ext cx="1188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200" dirty="0"/>
              <a:t>Survival fraction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97DEA-7DF9-AEC5-916A-38066BD9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08A37-7F70-F6B2-6CAA-40BEBB20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B0A0C-EDFD-49BE-7DA3-963182B6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4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530B-9355-1B74-42EB-8C4ACA7D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Violin Plot </a:t>
            </a:r>
            <a:r>
              <a:rPr lang="en-CH" b="0" dirty="0"/>
              <a:t>of CNV fraction by Tumor Type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F00D15-446E-2D5F-EB9E-23BA3B78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F6E95-5F37-83B2-6460-A4D29C74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DBAF-799C-D33F-37F6-5B54EB83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DDDF647-75CF-5764-CAF3-69E8A85C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514"/>
            <a:ext cx="7920000" cy="2574410"/>
          </a:xfrm>
          <a:prstGeom prst="rect">
            <a:avLst/>
          </a:prstGeom>
        </p:spPr>
      </p:pic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2E84B549-5A1C-8F2B-C6EA-F536F2150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800" y="3810062"/>
            <a:ext cx="7920000" cy="254628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87B001-C33B-426D-A889-F4974CBE07B0}"/>
              </a:ext>
            </a:extLst>
          </p:cNvPr>
          <p:cNvCxnSpPr/>
          <p:nvPr/>
        </p:nvCxnSpPr>
        <p:spPr>
          <a:xfrm>
            <a:off x="1288026" y="3047938"/>
            <a:ext cx="3283974" cy="1524062"/>
          </a:xfrm>
          <a:prstGeom prst="straightConnector1">
            <a:avLst/>
          </a:prstGeom>
          <a:ln w="12700">
            <a:solidFill>
              <a:srgbClr val="359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BE190-79C5-6244-618D-07BB5056B090}"/>
              </a:ext>
            </a:extLst>
          </p:cNvPr>
          <p:cNvCxnSpPr/>
          <p:nvPr/>
        </p:nvCxnSpPr>
        <p:spPr>
          <a:xfrm>
            <a:off x="1602658" y="3429000"/>
            <a:ext cx="4906297" cy="1673942"/>
          </a:xfrm>
          <a:prstGeom prst="straightConnector1">
            <a:avLst/>
          </a:prstGeom>
          <a:ln w="12700">
            <a:solidFill>
              <a:srgbClr val="60DE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9F155A-2C33-CCC2-E97A-2B047B84C3C8}"/>
              </a:ext>
            </a:extLst>
          </p:cNvPr>
          <p:cNvCxnSpPr/>
          <p:nvPr/>
        </p:nvCxnSpPr>
        <p:spPr>
          <a:xfrm>
            <a:off x="1887794" y="3467358"/>
            <a:ext cx="6459793" cy="1615848"/>
          </a:xfrm>
          <a:prstGeom prst="straightConnector1">
            <a:avLst/>
          </a:prstGeom>
          <a:ln w="12700">
            <a:solidFill>
              <a:srgbClr val="B7E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F857D5-FFEF-AEBA-5251-0716DC42CA8B}"/>
              </a:ext>
            </a:extLst>
          </p:cNvPr>
          <p:cNvCxnSpPr/>
          <p:nvPr/>
        </p:nvCxnSpPr>
        <p:spPr>
          <a:xfrm>
            <a:off x="2182761" y="3467358"/>
            <a:ext cx="8003458" cy="1753571"/>
          </a:xfrm>
          <a:prstGeom prst="straightConnector1">
            <a:avLst/>
          </a:prstGeom>
          <a:ln w="12700">
            <a:solidFill>
              <a:srgbClr val="E99A6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03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69F470B-5D53-0D0A-BF60-C9BB38B1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8520"/>
            <a:ext cx="7920000" cy="260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4741B-D20D-81F6-9B79-11A4B584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0" dirty="0"/>
              <a:t>CNV fraction by Tumor Type </a:t>
            </a:r>
            <a:r>
              <a:rPr lang="en-US" sz="4400" dirty="0">
                <a:solidFill>
                  <a:srgbClr val="24292F"/>
                </a:solidFill>
                <a:effectLst/>
              </a:rPr>
              <a:t>ERBB2</a:t>
            </a:r>
            <a:r>
              <a:rPr lang="en-CH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D7193-6FCE-00C7-413A-441B4282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6D1F-E6F1-63FE-84A2-D8BDE773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9957A-1FEE-D89A-FB6E-B87F2F48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Content Placeholder 7" descr="Diagram&#10;&#10;Description automatically generated with low confidence">
            <a:extLst>
              <a:ext uri="{FF2B5EF4-FFF2-40B4-BE49-F238E27FC236}">
                <a16:creationId xmlns:a16="http://schemas.microsoft.com/office/drawing/2014/main" id="{48F932C8-0D8E-FBFA-E422-75038E72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800" y="3716350"/>
            <a:ext cx="7920000" cy="26400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FDF974-2F99-F2EF-7B42-7B240DBD0885}"/>
              </a:ext>
            </a:extLst>
          </p:cNvPr>
          <p:cNvCxnSpPr>
            <a:cxnSpLocks/>
          </p:cNvCxnSpPr>
          <p:nvPr/>
        </p:nvCxnSpPr>
        <p:spPr>
          <a:xfrm>
            <a:off x="1682885" y="3219855"/>
            <a:ext cx="4620638" cy="1595336"/>
          </a:xfrm>
          <a:prstGeom prst="straightConnector1">
            <a:avLst/>
          </a:prstGeom>
          <a:ln w="12700">
            <a:solidFill>
              <a:srgbClr val="60DE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D8470-C80B-EFE8-D576-EDEA874503B5}"/>
              </a:ext>
            </a:extLst>
          </p:cNvPr>
          <p:cNvCxnSpPr>
            <a:cxnSpLocks/>
          </p:cNvCxnSpPr>
          <p:nvPr/>
        </p:nvCxnSpPr>
        <p:spPr>
          <a:xfrm>
            <a:off x="2091447" y="3308128"/>
            <a:ext cx="6110591" cy="1689626"/>
          </a:xfrm>
          <a:prstGeom prst="straightConnector1">
            <a:avLst/>
          </a:prstGeom>
          <a:ln w="12700">
            <a:solidFill>
              <a:srgbClr val="B7E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648D1-F7F2-2EBC-C2D3-0D5EE33A0BF4}"/>
              </a:ext>
            </a:extLst>
          </p:cNvPr>
          <p:cNvCxnSpPr>
            <a:cxnSpLocks/>
          </p:cNvCxnSpPr>
          <p:nvPr/>
        </p:nvCxnSpPr>
        <p:spPr>
          <a:xfrm>
            <a:off x="4630366" y="2714017"/>
            <a:ext cx="5243208" cy="2101174"/>
          </a:xfrm>
          <a:prstGeom prst="straightConnector1">
            <a:avLst/>
          </a:prstGeom>
          <a:ln w="12700">
            <a:solidFill>
              <a:srgbClr val="E99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66B113-F2BD-8BC7-4ACE-E0D31EE674A1}"/>
              </a:ext>
            </a:extLst>
          </p:cNvPr>
          <p:cNvCxnSpPr>
            <a:cxnSpLocks/>
          </p:cNvCxnSpPr>
          <p:nvPr/>
        </p:nvCxnSpPr>
        <p:spPr>
          <a:xfrm>
            <a:off x="1303506" y="2854730"/>
            <a:ext cx="3044758" cy="2271747"/>
          </a:xfrm>
          <a:prstGeom prst="straightConnector1">
            <a:avLst/>
          </a:prstGeom>
          <a:ln w="12700">
            <a:solidFill>
              <a:srgbClr val="359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71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timeline&#10;&#10;Description automatically generated with medium confidence">
            <a:extLst>
              <a:ext uri="{FF2B5EF4-FFF2-40B4-BE49-F238E27FC236}">
                <a16:creationId xmlns:a16="http://schemas.microsoft.com/office/drawing/2014/main" id="{8FF92E15-752B-7495-C5D4-A6CB2DD8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3425"/>
            <a:ext cx="7920000" cy="2610093"/>
          </a:xfrm>
          <a:prstGeom prst="rect">
            <a:avLst/>
          </a:prstGeom>
        </p:spPr>
      </p:pic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BAFECAB-0527-74B9-7EA1-19F85A96E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800" y="3743483"/>
            <a:ext cx="7920000" cy="2612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F058FB-A356-B6A0-F98A-1C2ABD9B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0" dirty="0"/>
              <a:t>CNV fraction by Tumor Type </a:t>
            </a:r>
            <a:r>
              <a:rPr lang="en-US" sz="4400" dirty="0">
                <a:solidFill>
                  <a:srgbClr val="24292F"/>
                </a:solidFill>
              </a:rPr>
              <a:t>TP53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5ECF6-7869-8A97-2584-535F6404E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EEDD8-E1A0-582C-537D-3D29B2F8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AB09-825B-D06E-1F11-B001F246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FFF30CE-066D-7162-3D85-0DFE087E5168}"/>
              </a:ext>
            </a:extLst>
          </p:cNvPr>
          <p:cNvCxnSpPr>
            <a:cxnSpLocks/>
          </p:cNvCxnSpPr>
          <p:nvPr/>
        </p:nvCxnSpPr>
        <p:spPr>
          <a:xfrm>
            <a:off x="2286000" y="3429000"/>
            <a:ext cx="3998068" cy="1862847"/>
          </a:xfrm>
          <a:prstGeom prst="straightConnector1">
            <a:avLst/>
          </a:prstGeom>
          <a:ln w="12700">
            <a:solidFill>
              <a:srgbClr val="60DE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0DB8F-778C-EA8A-F054-905C82120F98}"/>
              </a:ext>
            </a:extLst>
          </p:cNvPr>
          <p:cNvCxnSpPr>
            <a:cxnSpLocks/>
          </p:cNvCxnSpPr>
          <p:nvPr/>
        </p:nvCxnSpPr>
        <p:spPr>
          <a:xfrm>
            <a:off x="1828800" y="3274657"/>
            <a:ext cx="2558374" cy="1939369"/>
          </a:xfrm>
          <a:prstGeom prst="straightConnector1">
            <a:avLst/>
          </a:prstGeom>
          <a:ln w="12700">
            <a:solidFill>
              <a:srgbClr val="359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5448E0-1172-8714-EB14-4AB5049715DE}"/>
              </a:ext>
            </a:extLst>
          </p:cNvPr>
          <p:cNvCxnSpPr>
            <a:cxnSpLocks/>
          </p:cNvCxnSpPr>
          <p:nvPr/>
        </p:nvCxnSpPr>
        <p:spPr>
          <a:xfrm>
            <a:off x="4038600" y="2691685"/>
            <a:ext cx="4023575" cy="2123506"/>
          </a:xfrm>
          <a:prstGeom prst="straightConnector1">
            <a:avLst/>
          </a:prstGeom>
          <a:ln w="12700">
            <a:solidFill>
              <a:srgbClr val="B7E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3D40A7-9CE6-8410-EF09-C306C662FBFE}"/>
              </a:ext>
            </a:extLst>
          </p:cNvPr>
          <p:cNvCxnSpPr>
            <a:cxnSpLocks/>
          </p:cNvCxnSpPr>
          <p:nvPr/>
        </p:nvCxnSpPr>
        <p:spPr>
          <a:xfrm>
            <a:off x="5190186" y="2356834"/>
            <a:ext cx="4715814" cy="2305318"/>
          </a:xfrm>
          <a:prstGeom prst="straightConnector1">
            <a:avLst/>
          </a:prstGeom>
          <a:ln w="12700">
            <a:solidFill>
              <a:srgbClr val="E99A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7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7817B35-9B69-9E37-6AFE-EBF2EDC5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739"/>
            <a:ext cx="7920000" cy="2593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1011-D041-9F10-1B20-4031BAEE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0" dirty="0"/>
              <a:t>CNV fraction by Tumor Type </a:t>
            </a:r>
            <a:r>
              <a:rPr lang="en-US" sz="4400" dirty="0">
                <a:solidFill>
                  <a:srgbClr val="24292F"/>
                </a:solidFill>
              </a:rPr>
              <a:t>MYC</a:t>
            </a:r>
            <a:r>
              <a:rPr lang="en-CH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EF6B3-06AD-FF8A-4C07-E7EEFE36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3A73-F3EB-694D-DCF5-13BADFE2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6332-BC20-413B-69AA-A1B541C4B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79B09D5E-1450-3105-90F8-6ED35C086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6258" y="3783152"/>
            <a:ext cx="7920000" cy="2573198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6AEEBA-8482-5606-BA45-A924E0ACDD44}"/>
              </a:ext>
            </a:extLst>
          </p:cNvPr>
          <p:cNvCxnSpPr>
            <a:cxnSpLocks/>
          </p:cNvCxnSpPr>
          <p:nvPr/>
        </p:nvCxnSpPr>
        <p:spPr>
          <a:xfrm>
            <a:off x="1996225" y="3193961"/>
            <a:ext cx="4715860" cy="2078430"/>
          </a:xfrm>
          <a:prstGeom prst="straightConnector1">
            <a:avLst/>
          </a:prstGeom>
          <a:ln w="12700">
            <a:solidFill>
              <a:srgbClr val="60DE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A62E1-AD2D-3752-5BBE-505A53D596B8}"/>
              </a:ext>
            </a:extLst>
          </p:cNvPr>
          <p:cNvCxnSpPr>
            <a:cxnSpLocks/>
          </p:cNvCxnSpPr>
          <p:nvPr/>
        </p:nvCxnSpPr>
        <p:spPr>
          <a:xfrm>
            <a:off x="1712068" y="3317132"/>
            <a:ext cx="3754877" cy="1877438"/>
          </a:xfrm>
          <a:prstGeom prst="straightConnector1">
            <a:avLst/>
          </a:prstGeom>
          <a:ln w="12700">
            <a:solidFill>
              <a:srgbClr val="2EB5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80723E-9679-2076-3690-890ADD6797D7}"/>
              </a:ext>
            </a:extLst>
          </p:cNvPr>
          <p:cNvCxnSpPr>
            <a:cxnSpLocks/>
          </p:cNvCxnSpPr>
          <p:nvPr/>
        </p:nvCxnSpPr>
        <p:spPr>
          <a:xfrm>
            <a:off x="1365161" y="2781837"/>
            <a:ext cx="2794715" cy="2279560"/>
          </a:xfrm>
          <a:prstGeom prst="straightConnector1">
            <a:avLst/>
          </a:prstGeom>
          <a:ln w="12700">
            <a:solidFill>
              <a:srgbClr val="359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6E6D08-2B24-066D-74D9-2CD720A8A015}"/>
              </a:ext>
            </a:extLst>
          </p:cNvPr>
          <p:cNvCxnSpPr>
            <a:cxnSpLocks/>
          </p:cNvCxnSpPr>
          <p:nvPr/>
        </p:nvCxnSpPr>
        <p:spPr>
          <a:xfrm>
            <a:off x="4816699" y="2781837"/>
            <a:ext cx="3078050" cy="2412733"/>
          </a:xfrm>
          <a:prstGeom prst="straightConnector1">
            <a:avLst/>
          </a:prstGeom>
          <a:ln w="12700">
            <a:solidFill>
              <a:srgbClr val="B7E7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B0E85-808E-71D5-7CDF-601B845026C0}"/>
              </a:ext>
            </a:extLst>
          </p:cNvPr>
          <p:cNvCxnSpPr>
            <a:cxnSpLocks/>
          </p:cNvCxnSpPr>
          <p:nvPr/>
        </p:nvCxnSpPr>
        <p:spPr>
          <a:xfrm>
            <a:off x="7894749" y="2962141"/>
            <a:ext cx="2585183" cy="2310250"/>
          </a:xfrm>
          <a:prstGeom prst="straightConnector1">
            <a:avLst/>
          </a:prstGeom>
          <a:ln w="12700">
            <a:solidFill>
              <a:srgbClr val="E779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8EE6F-A2EE-1F06-EBFA-AAB19863B785}"/>
              </a:ext>
            </a:extLst>
          </p:cNvPr>
          <p:cNvCxnSpPr>
            <a:cxnSpLocks/>
          </p:cNvCxnSpPr>
          <p:nvPr/>
        </p:nvCxnSpPr>
        <p:spPr>
          <a:xfrm>
            <a:off x="6123768" y="2597016"/>
            <a:ext cx="3063572" cy="2387298"/>
          </a:xfrm>
          <a:prstGeom prst="straightConnector1">
            <a:avLst/>
          </a:prstGeom>
          <a:ln w="12700">
            <a:solidFill>
              <a:srgbClr val="DEC0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61BC4D33-CFAA-CB2C-2746-9914E70F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3425"/>
            <a:ext cx="7920000" cy="2610093"/>
          </a:xfrm>
          <a:prstGeom prst="rect">
            <a:avLst/>
          </a:prstGeom>
        </p:spPr>
      </p:pic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8521F20-EAD1-AA0F-6881-74D1C723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3800" y="3702784"/>
            <a:ext cx="7920000" cy="26535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77737D-937A-B7AD-7139-7219193B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0" dirty="0"/>
              <a:t>CNV fraction by Tumor Type </a:t>
            </a:r>
            <a:r>
              <a:rPr lang="en-US" sz="4400" dirty="0">
                <a:solidFill>
                  <a:srgbClr val="24292F"/>
                </a:solidFill>
              </a:rPr>
              <a:t>CDKN2A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007EB-6739-0AC9-74CE-072CE9B0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5A3D-824F-0547-6100-5635C264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59C7-FAAA-37DB-1232-B0DA337A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9F5443-0BDB-4F80-DC4B-507BEB63A958}"/>
              </a:ext>
            </a:extLst>
          </p:cNvPr>
          <p:cNvCxnSpPr/>
          <p:nvPr/>
        </p:nvCxnSpPr>
        <p:spPr>
          <a:xfrm>
            <a:off x="1681316" y="3264310"/>
            <a:ext cx="2890684" cy="1543664"/>
          </a:xfrm>
          <a:prstGeom prst="straightConnector1">
            <a:avLst/>
          </a:prstGeom>
          <a:ln w="12700">
            <a:solidFill>
              <a:srgbClr val="3592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100B4-827A-E17B-98D0-82981B5D9FB9}"/>
              </a:ext>
            </a:extLst>
          </p:cNvPr>
          <p:cNvCxnSpPr>
            <a:cxnSpLocks/>
          </p:cNvCxnSpPr>
          <p:nvPr/>
        </p:nvCxnSpPr>
        <p:spPr>
          <a:xfrm>
            <a:off x="2025445" y="3048000"/>
            <a:ext cx="4385187" cy="1592826"/>
          </a:xfrm>
          <a:prstGeom prst="straightConnector1">
            <a:avLst/>
          </a:prstGeom>
          <a:ln w="12700">
            <a:solidFill>
              <a:srgbClr val="60DEC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3D0398-C0F0-D908-98EA-237FEEBF7BB6}"/>
              </a:ext>
            </a:extLst>
          </p:cNvPr>
          <p:cNvCxnSpPr>
            <a:cxnSpLocks/>
          </p:cNvCxnSpPr>
          <p:nvPr/>
        </p:nvCxnSpPr>
        <p:spPr>
          <a:xfrm>
            <a:off x="3746090" y="2682875"/>
            <a:ext cx="4552336" cy="1741205"/>
          </a:xfrm>
          <a:prstGeom prst="straightConnector1">
            <a:avLst/>
          </a:prstGeom>
          <a:ln w="12700">
            <a:solidFill>
              <a:srgbClr val="B7E7A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B91040-1A2A-199B-C449-1296BF8AC890}"/>
              </a:ext>
            </a:extLst>
          </p:cNvPr>
          <p:cNvCxnSpPr/>
          <p:nvPr/>
        </p:nvCxnSpPr>
        <p:spPr>
          <a:xfrm>
            <a:off x="5456903" y="2178501"/>
            <a:ext cx="4621162" cy="2165753"/>
          </a:xfrm>
          <a:prstGeom prst="straightConnector1">
            <a:avLst/>
          </a:prstGeom>
          <a:ln w="12700">
            <a:solidFill>
              <a:srgbClr val="E99A6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7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2CDA7-2AC4-DEA1-A611-51E37E28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492556"/>
            <a:ext cx="5130795" cy="1461778"/>
          </a:xfrm>
        </p:spPr>
        <p:txBody>
          <a:bodyPr>
            <a:normAutofit/>
          </a:bodyPr>
          <a:lstStyle/>
          <a:p>
            <a:r>
              <a:rPr lang="en-CH" sz="4000" dirty="0"/>
              <a:t>Conclusion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8" name="Graphic 31" descr="Brain">
            <a:extLst>
              <a:ext uri="{FF2B5EF4-FFF2-40B4-BE49-F238E27FC236}">
                <a16:creationId xmlns:a16="http://schemas.microsoft.com/office/drawing/2014/main" id="{DCA82B14-C696-EE43-9C87-D208FA3F4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CE3DE87-FFF9-770F-C15C-F68E7526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2022-10-06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F83CC1F-4072-C054-1997-E9B99DE4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368419D-A5C5-D044-967F-39F467CE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A13D05-51DC-2245-9F7A-FA74D5A1D8D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2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2EB-682C-9D0E-9DDA-A31232B8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1A9B-B7D5-6053-35F7-A67051CEB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https://utswmed.org/conditions-treatments/nervous-system-tumors/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http://progenetix.org/cgi/PGX/cgi/collationPlots.cgi?datasetIds=progenetix&amp;id=NCIT:C3268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https://www.mayoclinic.org/diseases-conditions/glioblastoma/cdc-20350148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https://www.mayoclinic.org/diseases-conditions/medulloblastoma/cdc-20363524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https://academic.oup.com/jnen/article/61/3/215/2609899?login=false</a:t>
            </a:r>
            <a:endParaRPr lang="en-US" sz="1800" dirty="0"/>
          </a:p>
          <a:p>
            <a:r>
              <a:rPr lang="en-US" sz="1800" dirty="0">
                <a:hlinkClick r:id="rId7"/>
              </a:rPr>
              <a:t>https://www.aaroncohen-gadol.com/patients/glioma/glioma-what-the-patient-needs-to-know</a:t>
            </a:r>
            <a:endParaRPr lang="en-US" sz="1800" dirty="0"/>
          </a:p>
          <a:p>
            <a:r>
              <a:rPr lang="en-US" sz="1800" dirty="0"/>
              <a:t>Molecular Pathology of Nervous System Tumors Biological Stratification and Targeted Therapies (Matthias A. </a:t>
            </a:r>
            <a:r>
              <a:rPr lang="en-US" sz="1800" dirty="0" err="1"/>
              <a:t>Karajannis</a:t>
            </a:r>
            <a:r>
              <a:rPr lang="en-US" sz="1800" dirty="0"/>
              <a:t>, David </a:t>
            </a:r>
            <a:r>
              <a:rPr lang="en-US" sz="1800" dirty="0" err="1"/>
              <a:t>Zagzag</a:t>
            </a:r>
            <a:r>
              <a:rPr lang="en-US" sz="1800" dirty="0"/>
              <a:t> ,2015)</a:t>
            </a:r>
          </a:p>
          <a:p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39753F-0767-49C3-B6FD-1A09FCA5B644}"/>
              </a:ext>
            </a:extLst>
          </p:cNvPr>
          <p:cNvSpPr txBox="1"/>
          <p:nvPr/>
        </p:nvSpPr>
        <p:spPr>
          <a:xfrm>
            <a:off x="3756454" y="2854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8215E-44F1-B65E-4569-8C92E4DA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32F1C-B887-1D06-BD3E-5664BE48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B561-AA98-58F0-DD8A-0902302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8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79D6-5FA9-DF04-DB41-F7E7910B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</a:t>
            </a:r>
            <a:endParaRPr lang="en-CH" sz="3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915D-D0B4-8F7A-3191-701FFF743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Many different tumour types can affect the nervous system</a:t>
            </a:r>
          </a:p>
          <a:p>
            <a:r>
              <a:rPr lang="en-US" dirty="0">
                <a:solidFill>
                  <a:srgbClr val="222222"/>
                </a:solidFill>
              </a:rPr>
              <a:t>D</a:t>
            </a:r>
            <a:r>
              <a:rPr lang="en-US" u="none" strike="noStrike" dirty="0">
                <a:solidFill>
                  <a:srgbClr val="222222"/>
                </a:solidFill>
                <a:effectLst/>
              </a:rPr>
              <a:t>evelop in the brain and spinal cord</a:t>
            </a:r>
            <a:endParaRPr lang="en-CH" dirty="0"/>
          </a:p>
          <a:p>
            <a:r>
              <a:rPr lang="en-CH" dirty="0"/>
              <a:t>Symptoms vary depending on location and size</a:t>
            </a:r>
          </a:p>
          <a:p>
            <a:r>
              <a:rPr lang="en-CH" dirty="0"/>
              <a:t>Can be benign / malignant</a:t>
            </a:r>
          </a:p>
          <a:p>
            <a:r>
              <a:rPr lang="en-US" dirty="0"/>
              <a:t> A CNS tumor is especially problematic because a person’s thought processes and movements may be affected</a:t>
            </a:r>
          </a:p>
          <a:p>
            <a:r>
              <a:rPr lang="en-US" dirty="0"/>
              <a:t>CNVs are often age and region specific 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7FBF4-FF56-7241-080C-8A1C4B95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612E8-74FC-B489-A2E8-FE167630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7242E-ECC6-DF71-654E-70F9C365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8CD8-D656-13A8-08A5-674447B0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WHO Classification </a:t>
            </a:r>
            <a:br>
              <a:rPr lang="en-US" dirty="0">
                <a:effectLst/>
              </a:rPr>
            </a:br>
            <a:r>
              <a:rPr lang="en-US" b="0" dirty="0">
                <a:effectLst/>
              </a:rPr>
              <a:t>of  Tumors of the Nervous System</a:t>
            </a:r>
            <a:endParaRPr lang="en-CH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C17F-1384-3FB6-6DD2-E7B7B54F4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Tumors of Neuroepithelial Tissue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Astrocytic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Diffuse astrocytoma; Anaplastic astrocytoma; Glioblastoma; Pilocytic astrocytoma; </a:t>
            </a:r>
            <a:r>
              <a:rPr lang="en-US" dirty="0" err="1">
                <a:effectLst/>
              </a:rPr>
              <a:t>Pleomorphix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xanthoastrocytoma</a:t>
            </a:r>
            <a:r>
              <a:rPr lang="en-US" dirty="0">
                <a:effectLst/>
              </a:rPr>
              <a:t>; Subependymal giant cell astrocytoma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Oligodendroglial</a:t>
            </a:r>
            <a:r>
              <a:rPr lang="en-US" dirty="0">
                <a:effectLst/>
              </a:rPr>
              <a:t>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Oligodendroglioma; Anaplastic oligodendroglioma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Mixed gliomas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Oligoastrocytoma; Anaplastic oligodendrogliomas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Ependymal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Ependymoma; Anaplastic ependymoma; Myxopapillary ependymoma; </a:t>
            </a:r>
            <a:r>
              <a:rPr lang="en-US" dirty="0" err="1">
                <a:effectLst/>
              </a:rPr>
              <a:t>Subependymoma</a:t>
            </a:r>
            <a:endParaRPr 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Choroid plexus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Choroid plexus papilloma; Choroid plexus carcinoma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Glial tumors of uncertain origin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Astroblastoma; Gliomatosis cerebri; Chordoid glioma of the 3rd ventricle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Neuronal and mixed neuronal-glial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Gangliocytoma; Dysplastic gangliocytoma of cerebellum; Desmoplastic infantile astrocytoma/ganglioglioma; </a:t>
            </a:r>
            <a:r>
              <a:rPr lang="en-US" dirty="0" err="1">
                <a:effectLst/>
              </a:rPr>
              <a:t>Dysembryoplastic</a:t>
            </a:r>
            <a:r>
              <a:rPr lang="en-US" dirty="0">
                <a:effectLst/>
              </a:rPr>
              <a:t> neuroepithelial tumor; Ganglioglioma; Anaplastic ganglioglioma; Central neurocytoma; Cerebellar </a:t>
            </a:r>
            <a:r>
              <a:rPr lang="en-US" dirty="0" err="1">
                <a:effectLst/>
              </a:rPr>
              <a:t>liponeurocytoma</a:t>
            </a:r>
            <a:r>
              <a:rPr lang="en-US" dirty="0">
                <a:effectLst/>
              </a:rPr>
              <a:t>; Paraganglioma of the filum </a:t>
            </a:r>
            <a:r>
              <a:rPr lang="en-US" dirty="0" err="1">
                <a:effectLst/>
              </a:rPr>
              <a:t>terminale</a:t>
            </a:r>
            <a:endParaRPr 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Neuroblastic</a:t>
            </a:r>
            <a:r>
              <a:rPr lang="en-US" dirty="0">
                <a:effectLst/>
              </a:rPr>
              <a:t>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Olfactory neuroblastoma; Olfactory </a:t>
            </a:r>
            <a:r>
              <a:rPr lang="en-US" dirty="0" err="1">
                <a:effectLst/>
              </a:rPr>
              <a:t>neruoepithelioma</a:t>
            </a:r>
            <a:r>
              <a:rPr lang="en-US" dirty="0">
                <a:effectLst/>
              </a:rPr>
              <a:t>; Neuroblastomas of the adrenal gland and sympathetic nervous system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Pineal parenchymal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Pineocytoma; </a:t>
            </a:r>
            <a:r>
              <a:rPr lang="en-US" dirty="0" err="1">
                <a:effectLst/>
              </a:rPr>
              <a:t>Pineoblastoma</a:t>
            </a:r>
            <a:r>
              <a:rPr lang="en-US" dirty="0">
                <a:effectLst/>
              </a:rPr>
              <a:t>; Pineal parenchymal tumor of intermediate. differentiation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Embryonal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Medulloepithelioma</a:t>
            </a:r>
            <a:r>
              <a:rPr lang="en-US" dirty="0">
                <a:effectLst/>
              </a:rPr>
              <a:t>; </a:t>
            </a:r>
            <a:r>
              <a:rPr lang="en-US" dirty="0" err="1">
                <a:effectLst/>
              </a:rPr>
              <a:t>Ependymoblastoma</a:t>
            </a:r>
            <a:r>
              <a:rPr lang="en-US" dirty="0">
                <a:effectLst/>
              </a:rPr>
              <a:t>; Medulloblastoma; Supratentorial primitive neuroectodermal tumor (PNET); Atypical Teratoid/Rhabdoid Tumors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346E-7B06-7DFC-37F1-ADA5691E7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0F92-A287-8C10-A788-8E264DD4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47258-9D79-DF64-D043-B7BA7F80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1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2B71-DB29-72D5-E02F-42DB52ED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WHO Classification </a:t>
            </a:r>
            <a:br>
              <a:rPr lang="en-US" dirty="0">
                <a:effectLst/>
              </a:rPr>
            </a:br>
            <a:r>
              <a:rPr lang="en-US" b="0" dirty="0">
                <a:effectLst/>
              </a:rPr>
              <a:t>of  Tumors of the Nervous System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5F26-47CA-F2E6-87B4-C1EB56A4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Tumors of Peripheral Nerves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Schwannoma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Neurilemmoma, Neurinoma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Neurofibroma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Perineurioma</a:t>
            </a:r>
            <a:endParaRPr lang="en-US" dirty="0">
              <a:effectLst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Intraneural </a:t>
            </a:r>
            <a:r>
              <a:rPr lang="en-US" dirty="0" err="1">
                <a:effectLst/>
              </a:rPr>
              <a:t>Perineurioma</a:t>
            </a:r>
            <a:r>
              <a:rPr lang="en-US" dirty="0">
                <a:effectLst/>
              </a:rPr>
              <a:t>; Soft Tissue </a:t>
            </a:r>
            <a:r>
              <a:rPr lang="en-US" dirty="0" err="1">
                <a:effectLst/>
              </a:rPr>
              <a:t>Perineurioma</a:t>
            </a:r>
            <a:endParaRPr 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Malignant peripheral nerve sheath tumor (MPNST)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Tumors of the Meninges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Tumors of meningothelial cells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Meningiomas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Mesenchymal, non-meningothelial tumors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Lipoma; Angiolipoma; Hibernoma; Liposarcoma (intracranial); Solitary fibrous tumor; Fibrosarcoma; Malignant fibrous histiocytoma; Leiomyoma; Leiomyosarcoma; Rhabdomyoma; Rhabdomyosarcoma; Chondroma; Chondrosarcoma; Osteoma; Osteosarcoma; Osteochondroma; Hemangioma; Epithelioid hemangioendothelioma; Hemangiopericytoma; Angiosarcoma; Kaposi sarcoma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Primary melanocytic lesions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Diffuse </a:t>
            </a:r>
            <a:r>
              <a:rPr lang="en-US" dirty="0" err="1">
                <a:effectLst/>
              </a:rPr>
              <a:t>melanocytosis</a:t>
            </a:r>
            <a:r>
              <a:rPr lang="en-US" dirty="0">
                <a:effectLst/>
              </a:rPr>
              <a:t>; Melanocytoma; Malignant melanoma; Meningeal </a:t>
            </a:r>
            <a:r>
              <a:rPr lang="en-US" dirty="0" err="1">
                <a:effectLst/>
              </a:rPr>
              <a:t>melanomatosis</a:t>
            </a:r>
            <a:endParaRPr lang="en-US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Tumors of uncertain histogenesis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Hemangioblastoma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4395-1BBF-E083-6FF2-53BD1DAA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6C14-A7BB-5CEE-6026-2CA4E71E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2915-1573-E806-184E-3D1F4ACA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8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591E-D942-83E6-4C41-0885FD9E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Common brain tumors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83FF-CB8D-B852-CCD1-623681629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Glioblastoma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</a:rPr>
              <a:t>	- most malignant and invasive type of astrocytoma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	- </a:t>
            </a:r>
            <a:r>
              <a:rPr lang="en-CH" sz="1800" dirty="0">
                <a:solidFill>
                  <a:prstClr val="black"/>
                </a:solidFill>
              </a:rPr>
              <a:t>c</a:t>
            </a: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ure is often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	- most common form of primary brain tumor among adults</a:t>
            </a:r>
            <a:endParaRPr lang="en-CH" sz="18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	- symptoms include headaches, nausea and seizures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r>
              <a:rPr lang="en-CH" b="1" dirty="0"/>
              <a:t>Medulloblastoma</a:t>
            </a:r>
          </a:p>
          <a:p>
            <a:pPr marL="0" indent="0">
              <a:buNone/>
            </a:pPr>
            <a:r>
              <a:rPr lang="en-CH" sz="1800" dirty="0"/>
              <a:t>	- starts in the cerebellum </a:t>
            </a:r>
          </a:p>
          <a:p>
            <a:pPr marL="0" indent="0">
              <a:buNone/>
            </a:pPr>
            <a:r>
              <a:rPr lang="en-CH" sz="1800" dirty="0"/>
              <a:t>	- </a:t>
            </a:r>
            <a:r>
              <a:rPr lang="en-US" sz="1800" dirty="0"/>
              <a:t>can occur at any age, but </a:t>
            </a:r>
            <a:r>
              <a:rPr lang="en-CH" sz="1800" dirty="0"/>
              <a:t>mostly in young children</a:t>
            </a:r>
          </a:p>
          <a:p>
            <a:pPr marL="0" indent="0">
              <a:buNone/>
            </a:pPr>
            <a:r>
              <a:rPr lang="en-US" sz="1800" dirty="0"/>
              <a:t>	- most common cancerous brain tumor in children</a:t>
            </a:r>
            <a:endParaRPr lang="en-CH" sz="1800" dirty="0"/>
          </a:p>
          <a:p>
            <a:pPr marL="0" indent="0">
              <a:buNone/>
            </a:pPr>
            <a:r>
              <a:rPr lang="en-CH" sz="1800" dirty="0"/>
              <a:t>	- symptoms include headaches, nausea and poor coordination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C7CD38A-35A7-FED7-C02A-6DB974F9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817" y="3382393"/>
            <a:ext cx="4114800" cy="34756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955DE-0BBB-E841-5F65-50E59BE9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2022-10-06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27268-7CD1-9F41-1739-13B74BA0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C97F-30CD-E140-1F75-FD73D65C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723AD-A5C7-926E-E393-378927A1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693" y="136525"/>
            <a:ext cx="2511924" cy="30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881B-F809-AC30-637F-5587FDCE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9B32-8FB1-86F7-03D8-10FD8E11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2560 samples</a:t>
            </a:r>
          </a:p>
          <a:p>
            <a:r>
              <a:rPr lang="en-CH" dirty="0"/>
              <a:t>1379 samples with CNVs in 4 genes</a:t>
            </a:r>
          </a:p>
          <a:p>
            <a:r>
              <a:rPr lang="en-CH" dirty="0"/>
              <a:t>26 tumor types</a:t>
            </a:r>
          </a:p>
          <a:p>
            <a:r>
              <a:rPr lang="en-US" dirty="0"/>
              <a:t>From all age groups </a:t>
            </a:r>
          </a:p>
          <a:p>
            <a:pPr marL="0" indent="0">
              <a:buNone/>
            </a:pPr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60F2C-FB7A-3AAF-F91B-6D414FF1E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E74C9-1EBD-5189-A09E-4018FAB0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37537-A9F9-341D-33C7-F2291803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0A30051-A446-1A83-79CA-429B7D7D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9" y="365125"/>
            <a:ext cx="4924691" cy="36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7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DDBC-F510-0C94-A92F-691CA2F5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Analysed Genes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BB3A4-0FA8-4111-7168-28D5FD9F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CBDBD-DD60-D2D1-AE15-2E0091DA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94DB3-EAE6-7590-A15F-B581E4EA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C46F8065-C47E-57B5-0A63-568B3050A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600" y="1899444"/>
            <a:ext cx="6654800" cy="4203700"/>
          </a:xfrm>
        </p:spPr>
      </p:pic>
    </p:spTree>
    <p:extLst>
      <p:ext uri="{BB962C8B-B14F-4D97-AF65-F5344CB8AC3E}">
        <p14:creationId xmlns:p14="http://schemas.microsoft.com/office/powerpoint/2010/main" val="364727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D7C1-5FCE-4B7A-66AC-F20B214B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Locations of our samples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9EE66AD5-BDCD-1716-F555-2069F32AA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213" y="1523566"/>
            <a:ext cx="7559573" cy="46098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8F176-8177-F9DB-6745-4EE8C5E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2022-10-06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7B5B9-30BE-DC7A-EA36-10C14924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AE953-6224-8B63-4518-AE3EE828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4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996A3A67-2939-ACE0-CDFF-D7B562C76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993" y="1527803"/>
            <a:ext cx="10982015" cy="22455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C4861A-7088-29D1-289A-94C905BAC36B}"/>
              </a:ext>
            </a:extLst>
          </p:cNvPr>
          <p:cNvSpPr txBox="1"/>
          <p:nvPr/>
        </p:nvSpPr>
        <p:spPr>
          <a:xfrm>
            <a:off x="838200" y="3721833"/>
            <a:ext cx="33087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24292F"/>
                </a:solidFill>
                <a:effectLst/>
                <a:latin typeface="Gill Sans MT" panose="020B0502020104020203" pitchFamily="34" charset="77"/>
              </a:rPr>
              <a:t>Gene Locations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rgbClr val="24292F"/>
                </a:solidFill>
                <a:effectLst/>
                <a:latin typeface="Gill Sans MT" panose="020B0502020104020203" pitchFamily="34" charset="77"/>
              </a:rPr>
              <a:t>ERBB2(+) : 17q12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rgbClr val="24292F"/>
                </a:solidFill>
                <a:latin typeface="Gill Sans MT" panose="020B0502020104020203" pitchFamily="34" charset="77"/>
              </a:rPr>
              <a:t>TP53(-) : 17p13.1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rgbClr val="24292F"/>
                </a:solidFill>
                <a:latin typeface="Gill Sans MT" panose="020B0502020104020203" pitchFamily="34" charset="77"/>
              </a:rPr>
              <a:t>MYC(+) : 8q24.21</a:t>
            </a:r>
          </a:p>
          <a:p>
            <a:pPr marL="285750" indent="-285750">
              <a:buFontTx/>
              <a:buChar char="-"/>
            </a:pPr>
            <a:r>
              <a:rPr lang="en-US" sz="2600" dirty="0">
                <a:solidFill>
                  <a:srgbClr val="24292F"/>
                </a:solidFill>
                <a:latin typeface="Gill Sans MT" panose="020B0502020104020203" pitchFamily="34" charset="77"/>
              </a:rPr>
              <a:t>CDKN2A(-) : 9p21.3</a:t>
            </a:r>
            <a:endParaRPr lang="en-CH" sz="2600" dirty="0">
              <a:latin typeface="Gill Sans MT" panose="020B0502020104020203" pitchFamily="34" charset="77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AC673-6B04-CC5F-282B-707ADFD9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2022-10-06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8E56C-42CE-51E4-C5C5-489C70AD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UZH BIO392 – Bioinformatics of Sequence Variation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B984A-CF27-3362-715E-0BC18DA8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13D05-51DC-2245-9F7A-FA74D5A1D8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630E8-20FA-E99F-286D-27375C67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Progenetix </a:t>
            </a:r>
            <a:br>
              <a:rPr lang="en-CH" dirty="0"/>
            </a:br>
            <a:r>
              <a:rPr lang="en-US" b="0" dirty="0"/>
              <a:t>Search Samples of Nervous System Neoplasm</a:t>
            </a:r>
            <a:endParaRPr lang="en-CH" b="0" dirty="0"/>
          </a:p>
        </p:txBody>
      </p:sp>
      <p:pic>
        <p:nvPicPr>
          <p:cNvPr id="8" name="Picture 7" descr="Chart, timeline&#10;&#10;Description automatically generated">
            <a:extLst>
              <a:ext uri="{FF2B5EF4-FFF2-40B4-BE49-F238E27FC236}">
                <a16:creationId xmlns:a16="http://schemas.microsoft.com/office/drawing/2014/main" id="{255A95BF-AEF4-A892-84B9-196500684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305" y="3449760"/>
            <a:ext cx="7207200" cy="1408387"/>
          </a:xfrm>
          <a:prstGeom prst="rect">
            <a:avLst/>
          </a:prstGeom>
        </p:spPr>
      </p:pic>
      <p:pic>
        <p:nvPicPr>
          <p:cNvPr id="9" name="Picture 8" descr="Chart, timeline&#10;&#10;Description automatically generated">
            <a:extLst>
              <a:ext uri="{FF2B5EF4-FFF2-40B4-BE49-F238E27FC236}">
                <a16:creationId xmlns:a16="http://schemas.microsoft.com/office/drawing/2014/main" id="{F45F3D04-C3FF-34D9-0C3B-AD07EB824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997" y="4737209"/>
            <a:ext cx="7206803" cy="14312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66159C-EAE3-92F6-D777-15F4B352D809}"/>
              </a:ext>
            </a:extLst>
          </p:cNvPr>
          <p:cNvSpPr/>
          <p:nvPr/>
        </p:nvSpPr>
        <p:spPr>
          <a:xfrm>
            <a:off x="10251583" y="5045997"/>
            <a:ext cx="206062" cy="994880"/>
          </a:xfrm>
          <a:prstGeom prst="rect">
            <a:avLst/>
          </a:prstGeom>
          <a:solidFill>
            <a:srgbClr val="FF7E79">
              <a:alpha val="25242"/>
            </a:srgbClr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244B5-06AF-9FBA-DF00-E1670507CE69}"/>
              </a:ext>
            </a:extLst>
          </p:cNvPr>
          <p:cNvSpPr/>
          <p:nvPr/>
        </p:nvSpPr>
        <p:spPr>
          <a:xfrm>
            <a:off x="7976521" y="3773395"/>
            <a:ext cx="330899" cy="994879"/>
          </a:xfrm>
          <a:prstGeom prst="rect">
            <a:avLst/>
          </a:prstGeom>
          <a:solidFill>
            <a:srgbClr val="FF7E79">
              <a:alpha val="25242"/>
            </a:srgbClr>
          </a:solidFill>
          <a:ln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870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1058</Words>
  <Application>Microsoft Macintosh PowerPoint</Application>
  <PresentationFormat>Widescreen</PresentationFormat>
  <Paragraphs>181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</vt:lpstr>
      <vt:lpstr>Calibri</vt:lpstr>
      <vt:lpstr>Gill Sans MT</vt:lpstr>
      <vt:lpstr>lato</vt:lpstr>
      <vt:lpstr>Office Theme</vt:lpstr>
      <vt:lpstr> Nervous system neoplasm</vt:lpstr>
      <vt:lpstr>Introduction </vt:lpstr>
      <vt:lpstr>WHO Classification  of  Tumors of the Nervous System</vt:lpstr>
      <vt:lpstr>WHO Classification  of  Tumors of the Nervous System</vt:lpstr>
      <vt:lpstr>Common brain tumors</vt:lpstr>
      <vt:lpstr>Our data</vt:lpstr>
      <vt:lpstr>Analysed Genes</vt:lpstr>
      <vt:lpstr>Locations of our samples</vt:lpstr>
      <vt:lpstr>Progenetix  Search Samples of Nervous System Neoplasm</vt:lpstr>
      <vt:lpstr>Kaplan Meier: Survival based on Tumor Type</vt:lpstr>
      <vt:lpstr>Kaplan Meier Plot: Survival based on sex </vt:lpstr>
      <vt:lpstr>Kaplan Meier Plot: Survival based on gene </vt:lpstr>
      <vt:lpstr>Violin Plot of CNV fraction by Tumor Type</vt:lpstr>
      <vt:lpstr>CNV fraction by Tumor Type ERBB2 </vt:lpstr>
      <vt:lpstr>CNV fraction by Tumor Type TP53</vt:lpstr>
      <vt:lpstr>CNV fraction by Tumor Type MYC </vt:lpstr>
      <vt:lpstr>CNV fraction by Tumor Type CDKN2A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Schneider2</dc:creator>
  <cp:lastModifiedBy>Lena Schneider2</cp:lastModifiedBy>
  <cp:revision>2</cp:revision>
  <dcterms:created xsi:type="dcterms:W3CDTF">2022-10-05T11:06:09Z</dcterms:created>
  <dcterms:modified xsi:type="dcterms:W3CDTF">2022-10-07T09:25:45Z</dcterms:modified>
</cp:coreProperties>
</file>